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6" r:id="rId1"/>
  </p:sldMasterIdLst>
  <p:sldIdLst>
    <p:sldId id="256" r:id="rId2"/>
    <p:sldId id="275" r:id="rId3"/>
    <p:sldId id="261" r:id="rId4"/>
    <p:sldId id="262" r:id="rId5"/>
    <p:sldId id="263" r:id="rId6"/>
    <p:sldId id="264" r:id="rId7"/>
    <p:sldId id="265" r:id="rId8"/>
    <p:sldId id="266" r:id="rId9"/>
    <p:sldId id="267" r:id="rId10"/>
    <p:sldId id="279" r:id="rId11"/>
    <p:sldId id="268" r:id="rId12"/>
    <p:sldId id="269" r:id="rId13"/>
    <p:sldId id="270" r:id="rId14"/>
    <p:sldId id="271" r:id="rId15"/>
    <p:sldId id="272" r:id="rId16"/>
    <p:sldId id="280" r:id="rId17"/>
    <p:sldId id="274" r:id="rId18"/>
    <p:sldId id="276" r:id="rId19"/>
    <p:sldId id="277" r:id="rId20"/>
    <p:sldId id="278" r:id="rId21"/>
    <p:sldId id="260"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0" d="100"/>
          <a:sy n="80" d="100"/>
        </p:scale>
        <p:origin x="6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ltraBook%203.1\Downloads\ANNEXES%20Bon%20DIALOGUE%20PAYS%20-%2003JUIN%202026.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[ANNEXES Bon DIALOGUE PAYS - 03JUIN 2026.xlsx]COMPOSANTES!PivotTable2</c:name>
    <c:fmtId val="8"/>
  </c:pivotSource>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COMPOSANTES!$B$3</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COMPOSANTES!$A$4:$A$13</c:f>
              <c:strCache>
                <c:ptCount val="9"/>
                <c:pt idx="0">
                  <c:v>CONFESSIONELLES</c:v>
                </c:pt>
                <c:pt idx="1">
                  <c:v>GROUPE VULNERABLE</c:v>
                </c:pt>
                <c:pt idx="2">
                  <c:v>MARPS</c:v>
                </c:pt>
                <c:pt idx="3">
                  <c:v>ONG ET ASSOCIATIONS NATIONALES</c:v>
                </c:pt>
                <c:pt idx="4">
                  <c:v>PR COMMUNAUTAIRE</c:v>
                </c:pt>
                <c:pt idx="5">
                  <c:v>REPRESENTATIONS DIPLOMATIQUES</c:v>
                </c:pt>
                <c:pt idx="6">
                  <c:v>SR COMMUNAUTAIRE</c:v>
                </c:pt>
                <c:pt idx="7">
                  <c:v>TUBERCULOSE </c:v>
                </c:pt>
                <c:pt idx="8">
                  <c:v>VIH/TB/PALU/RSS</c:v>
                </c:pt>
              </c:strCache>
            </c:strRef>
          </c:cat>
          <c:val>
            <c:numRef>
              <c:f>COMPOSANTES!$B$4:$B$13</c:f>
              <c:numCache>
                <c:formatCode>General</c:formatCode>
                <c:ptCount val="9"/>
                <c:pt idx="0">
                  <c:v>3</c:v>
                </c:pt>
                <c:pt idx="1">
                  <c:v>15</c:v>
                </c:pt>
                <c:pt idx="2">
                  <c:v>40</c:v>
                </c:pt>
                <c:pt idx="3">
                  <c:v>28</c:v>
                </c:pt>
                <c:pt idx="4">
                  <c:v>1</c:v>
                </c:pt>
                <c:pt idx="5">
                  <c:v>2</c:v>
                </c:pt>
                <c:pt idx="6">
                  <c:v>5</c:v>
                </c:pt>
                <c:pt idx="7">
                  <c:v>10</c:v>
                </c:pt>
                <c:pt idx="8">
                  <c:v>22</c:v>
                </c:pt>
              </c:numCache>
            </c:numRef>
          </c:val>
          <c:extLst>
            <c:ext xmlns:c16="http://schemas.microsoft.com/office/drawing/2014/chart" uri="{C3380CC4-5D6E-409C-BE32-E72D297353CC}">
              <c16:uniqueId val="{00000000-54E4-44AF-B049-DD9A865AAA52}"/>
            </c:ext>
          </c:extLst>
        </c:ser>
        <c:dLbls>
          <c:dLblPos val="outEnd"/>
          <c:showLegendKey val="0"/>
          <c:showVal val="1"/>
          <c:showCatName val="0"/>
          <c:showSerName val="0"/>
          <c:showPercent val="0"/>
          <c:showBubbleSize val="0"/>
        </c:dLbls>
        <c:gapWidth val="219"/>
        <c:overlap val="-27"/>
        <c:axId val="856268671"/>
        <c:axId val="856270111"/>
      </c:barChart>
      <c:catAx>
        <c:axId val="8562686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56270111"/>
        <c:crosses val="autoZero"/>
        <c:auto val="1"/>
        <c:lblAlgn val="ctr"/>
        <c:lblOffset val="100"/>
        <c:noMultiLvlLbl val="0"/>
      </c:catAx>
      <c:valAx>
        <c:axId val="8562701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5626867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05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64300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37892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859189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70657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30076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29804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11019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679591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146174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194601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8/12/2026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927326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75273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09402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41490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015546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8/12/2026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00554960"/>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4F55E5-76D0-43CD-988D-911993050FE9}"/>
              </a:ext>
            </a:extLst>
          </p:cNvPr>
          <p:cNvSpPr>
            <a:spLocks noGrp="1"/>
          </p:cNvSpPr>
          <p:nvPr>
            <p:ph type="ctrTitle"/>
          </p:nvPr>
        </p:nvSpPr>
        <p:spPr>
          <a:xfrm>
            <a:off x="2361536" y="1597429"/>
            <a:ext cx="9032683" cy="2799642"/>
          </a:xfrm>
        </p:spPr>
        <p:txBody>
          <a:bodyPr>
            <a:normAutofit/>
          </a:bodyPr>
          <a:lstStyle/>
          <a:p>
            <a:pPr algn="ctr"/>
            <a:r>
              <a:rPr lang="fr-FR" b="1" dirty="0"/>
              <a:t>PRESENTATION DES RESULTATS DU DIALOGUE PAYS 2026</a:t>
            </a:r>
            <a:endParaRPr lang="fr-CM" b="1" dirty="0"/>
          </a:p>
        </p:txBody>
      </p:sp>
      <p:sp>
        <p:nvSpPr>
          <p:cNvPr id="3" name="Sous-titre 2">
            <a:extLst>
              <a:ext uri="{FF2B5EF4-FFF2-40B4-BE49-F238E27FC236}">
                <a16:creationId xmlns:a16="http://schemas.microsoft.com/office/drawing/2014/main" id="{7D4D192F-24F3-4BA3-83C7-021399365CDE}"/>
              </a:ext>
            </a:extLst>
          </p:cNvPr>
          <p:cNvSpPr>
            <a:spLocks noGrp="1"/>
          </p:cNvSpPr>
          <p:nvPr>
            <p:ph type="subTitle" idx="1"/>
          </p:nvPr>
        </p:nvSpPr>
        <p:spPr/>
        <p:txBody>
          <a:bodyPr/>
          <a:lstStyle/>
          <a:p>
            <a:pPr algn="r"/>
            <a:r>
              <a:rPr lang="fr-FR" dirty="0"/>
              <a:t>AVRIL 2026</a:t>
            </a:r>
            <a:endParaRPr lang="fr-CM" dirty="0"/>
          </a:p>
        </p:txBody>
      </p:sp>
    </p:spTree>
    <p:extLst>
      <p:ext uri="{BB962C8B-B14F-4D97-AF65-F5344CB8AC3E}">
        <p14:creationId xmlns:p14="http://schemas.microsoft.com/office/powerpoint/2010/main" val="2851584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EAAE64-547B-4E13-9FEF-0E3B611F4E7F}"/>
              </a:ext>
            </a:extLst>
          </p:cNvPr>
          <p:cNvSpPr>
            <a:spLocks noGrp="1"/>
          </p:cNvSpPr>
          <p:nvPr>
            <p:ph type="title"/>
          </p:nvPr>
        </p:nvSpPr>
        <p:spPr/>
        <p:txBody>
          <a:bodyPr/>
          <a:lstStyle/>
          <a:p>
            <a:endParaRPr lang="fr-CM"/>
          </a:p>
        </p:txBody>
      </p:sp>
      <p:sp>
        <p:nvSpPr>
          <p:cNvPr id="3" name="Espace réservé du contenu 2">
            <a:extLst>
              <a:ext uri="{FF2B5EF4-FFF2-40B4-BE49-F238E27FC236}">
                <a16:creationId xmlns:a16="http://schemas.microsoft.com/office/drawing/2014/main" id="{6AD1AFA6-A8E4-427E-AC36-1DB9E167EB1B}"/>
              </a:ext>
            </a:extLst>
          </p:cNvPr>
          <p:cNvSpPr>
            <a:spLocks noGrp="1"/>
          </p:cNvSpPr>
          <p:nvPr>
            <p:ph idx="1"/>
          </p:nvPr>
        </p:nvSpPr>
        <p:spPr/>
        <p:txBody>
          <a:bodyPr/>
          <a:lstStyle/>
          <a:p>
            <a:endParaRPr lang="fr-CM"/>
          </a:p>
        </p:txBody>
      </p:sp>
      <p:graphicFrame>
        <p:nvGraphicFramePr>
          <p:cNvPr id="4" name="Chart 1">
            <a:extLst>
              <a:ext uri="{FF2B5EF4-FFF2-40B4-BE49-F238E27FC236}">
                <a16:creationId xmlns:a16="http://schemas.microsoft.com/office/drawing/2014/main" id="{1DCB28FE-C991-138B-9E20-60F3987576F8}"/>
              </a:ext>
            </a:extLst>
          </p:cNvPr>
          <p:cNvGraphicFramePr>
            <a:graphicFrameLocks/>
          </p:cNvGraphicFramePr>
          <p:nvPr>
            <p:extLst>
              <p:ext uri="{D42A27DB-BD31-4B8C-83A1-F6EECF244321}">
                <p14:modId xmlns:p14="http://schemas.microsoft.com/office/powerpoint/2010/main" val="3198011609"/>
              </p:ext>
            </p:extLst>
          </p:nvPr>
        </p:nvGraphicFramePr>
        <p:xfrm>
          <a:off x="1916264" y="326003"/>
          <a:ext cx="9907326" cy="60668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9029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BDF5E9-0371-4E9E-A638-7056F356E645}"/>
              </a:ext>
            </a:extLst>
          </p:cNvPr>
          <p:cNvSpPr>
            <a:spLocks noGrp="1"/>
          </p:cNvSpPr>
          <p:nvPr>
            <p:ph type="title"/>
          </p:nvPr>
        </p:nvSpPr>
        <p:spPr>
          <a:xfrm>
            <a:off x="2091193" y="624110"/>
            <a:ext cx="9413419" cy="2246312"/>
          </a:xfrm>
        </p:spPr>
        <p:txBody>
          <a:bodyPr>
            <a:normAutofit/>
          </a:bodyPr>
          <a:lstStyle/>
          <a:p>
            <a:r>
              <a:rPr lang="fr-FR" b="1" dirty="0"/>
              <a:t>A8. Organiser 10 atelier  </a:t>
            </a:r>
            <a:r>
              <a:rPr lang="fr-FR" b="1" dirty="0" err="1"/>
              <a:t>regionaux</a:t>
            </a:r>
            <a:r>
              <a:rPr lang="fr-FR" b="1" dirty="0"/>
              <a:t> d’un jours pour la  restitution des besoins identifiés le 06-07 Mai 2026 </a:t>
            </a:r>
            <a:r>
              <a:rPr lang="fr-FR" b="1" dirty="0">
                <a:solidFill>
                  <a:srgbClr val="FF0000"/>
                </a:solidFill>
              </a:rPr>
              <a:t>REALISE</a:t>
            </a:r>
            <a:endParaRPr lang="fr-CM" b="1" dirty="0"/>
          </a:p>
        </p:txBody>
      </p:sp>
      <p:sp>
        <p:nvSpPr>
          <p:cNvPr id="3" name="Titre 1">
            <a:extLst>
              <a:ext uri="{FF2B5EF4-FFF2-40B4-BE49-F238E27FC236}">
                <a16:creationId xmlns:a16="http://schemas.microsoft.com/office/drawing/2014/main" id="{B01F247D-F51D-4DA1-8112-4741DD004715}"/>
              </a:ext>
            </a:extLst>
          </p:cNvPr>
          <p:cNvSpPr txBox="1">
            <a:spLocks/>
          </p:cNvSpPr>
          <p:nvPr/>
        </p:nvSpPr>
        <p:spPr>
          <a:xfrm>
            <a:off x="2226365" y="3271895"/>
            <a:ext cx="9413419" cy="224631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t>10 ateliers organisés</a:t>
            </a:r>
          </a:p>
          <a:p>
            <a:r>
              <a:rPr lang="fr-CM" b="1" dirty="0"/>
              <a:t>253 personnes ayant participées</a:t>
            </a:r>
          </a:p>
        </p:txBody>
      </p:sp>
    </p:spTree>
    <p:extLst>
      <p:ext uri="{BB962C8B-B14F-4D97-AF65-F5344CB8AC3E}">
        <p14:creationId xmlns:p14="http://schemas.microsoft.com/office/powerpoint/2010/main" val="3022862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8EBDBE-1F89-4490-AB26-1E784CE64022}"/>
              </a:ext>
            </a:extLst>
          </p:cNvPr>
          <p:cNvSpPr>
            <a:spLocks noGrp="1"/>
          </p:cNvSpPr>
          <p:nvPr>
            <p:ph type="title"/>
          </p:nvPr>
        </p:nvSpPr>
        <p:spPr/>
        <p:txBody>
          <a:bodyPr>
            <a:noAutofit/>
          </a:bodyPr>
          <a:lstStyle/>
          <a:p>
            <a:r>
              <a:rPr lang="fr-FR" b="1" dirty="0"/>
              <a:t>A9. Organiser un atelier  Nationale de 03 jours pour la  validation des priorités pour la demande de financement (8 – 10 Mai 2026) </a:t>
            </a:r>
            <a:r>
              <a:rPr lang="fr-FR" b="1" dirty="0">
                <a:solidFill>
                  <a:srgbClr val="FF0000"/>
                </a:solidFill>
              </a:rPr>
              <a:t>REALISE</a:t>
            </a:r>
            <a:endParaRPr lang="fr-CM" b="1" dirty="0"/>
          </a:p>
        </p:txBody>
      </p:sp>
    </p:spTree>
    <p:extLst>
      <p:ext uri="{BB962C8B-B14F-4D97-AF65-F5344CB8AC3E}">
        <p14:creationId xmlns:p14="http://schemas.microsoft.com/office/powerpoint/2010/main" val="3299124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41BD22-895A-4F32-A5DB-8BA7D594C7A8}"/>
              </a:ext>
            </a:extLst>
          </p:cNvPr>
          <p:cNvSpPr>
            <a:spLocks noGrp="1"/>
          </p:cNvSpPr>
          <p:nvPr>
            <p:ph type="title"/>
          </p:nvPr>
        </p:nvSpPr>
        <p:spPr>
          <a:xfrm>
            <a:off x="2107097" y="624110"/>
            <a:ext cx="9859616" cy="1280890"/>
          </a:xfrm>
        </p:spPr>
        <p:txBody>
          <a:bodyPr>
            <a:normAutofit fontScale="90000"/>
          </a:bodyPr>
          <a:lstStyle/>
          <a:p>
            <a:r>
              <a:rPr lang="fr-FR" b="1" dirty="0"/>
              <a:t>A10. Assurer la participation du Groupe d'Experts (14) du dialogue pays/société civile aux retraites relatives à la rédaction de la note conceptuelle (Draft 0, Draft 1) </a:t>
            </a:r>
            <a:r>
              <a:rPr lang="fr-FR" b="1" dirty="0">
                <a:solidFill>
                  <a:srgbClr val="FF0000"/>
                </a:solidFill>
              </a:rPr>
              <a:t>REALISE</a:t>
            </a:r>
            <a:endParaRPr lang="fr-CM" b="1" dirty="0"/>
          </a:p>
        </p:txBody>
      </p:sp>
      <p:sp>
        <p:nvSpPr>
          <p:cNvPr id="3" name="Titre 1">
            <a:extLst>
              <a:ext uri="{FF2B5EF4-FFF2-40B4-BE49-F238E27FC236}">
                <a16:creationId xmlns:a16="http://schemas.microsoft.com/office/drawing/2014/main" id="{3B5A48B1-8F93-48B0-BD87-83489EF9D06B}"/>
              </a:ext>
            </a:extLst>
          </p:cNvPr>
          <p:cNvSpPr txBox="1">
            <a:spLocks/>
          </p:cNvSpPr>
          <p:nvPr/>
        </p:nvSpPr>
        <p:spPr>
          <a:xfrm>
            <a:off x="2696292" y="3315694"/>
            <a:ext cx="8911687" cy="2234315"/>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t>Draft 0 du 21 au 25 Avril</a:t>
            </a:r>
          </a:p>
          <a:p>
            <a:r>
              <a:rPr lang="fr-FR" b="1" dirty="0"/>
              <a:t>Draft 1 du 11 au 15 Mai</a:t>
            </a:r>
          </a:p>
          <a:p>
            <a:endParaRPr lang="fr-FR" b="1" dirty="0"/>
          </a:p>
          <a:p>
            <a:r>
              <a:rPr lang="fr-FR" b="1" dirty="0"/>
              <a:t>15 EXPERTS MOBILISE </a:t>
            </a:r>
          </a:p>
          <a:p>
            <a:endParaRPr lang="fr-CM" b="1" dirty="0"/>
          </a:p>
        </p:txBody>
      </p:sp>
    </p:spTree>
    <p:extLst>
      <p:ext uri="{BB962C8B-B14F-4D97-AF65-F5344CB8AC3E}">
        <p14:creationId xmlns:p14="http://schemas.microsoft.com/office/powerpoint/2010/main" val="674900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4F47C3-E53E-48C0-8C99-A64E8639140D}"/>
              </a:ext>
            </a:extLst>
          </p:cNvPr>
          <p:cNvSpPr>
            <a:spLocks noGrp="1"/>
          </p:cNvSpPr>
          <p:nvPr>
            <p:ph type="title"/>
          </p:nvPr>
        </p:nvSpPr>
        <p:spPr/>
        <p:txBody>
          <a:bodyPr>
            <a:normAutofit fontScale="90000"/>
          </a:bodyPr>
          <a:lstStyle/>
          <a:p>
            <a:r>
              <a:rPr lang="fr-FR" b="1" dirty="0"/>
              <a:t>A11. Organiser deux atelier national de 3 jours chacun de la société civile pour la relecture des </a:t>
            </a:r>
            <a:r>
              <a:rPr lang="fr-FR" b="1" dirty="0" err="1"/>
              <a:t>differents</a:t>
            </a:r>
            <a:r>
              <a:rPr lang="fr-FR" b="1" dirty="0"/>
              <a:t> Draft  de la NC - VIH-TB-PALU et transmission des inputs à l'ICN et au  comité de </a:t>
            </a:r>
            <a:r>
              <a:rPr lang="fr-FR" b="1" dirty="0" err="1"/>
              <a:t>redaction</a:t>
            </a:r>
            <a:r>
              <a:rPr lang="fr-FR" b="1" dirty="0"/>
              <a:t> de la NC</a:t>
            </a:r>
            <a:br>
              <a:rPr lang="fr-FR" b="1" dirty="0"/>
            </a:br>
            <a:r>
              <a:rPr lang="fr-FR" b="1" dirty="0">
                <a:solidFill>
                  <a:srgbClr val="FF0000"/>
                </a:solidFill>
              </a:rPr>
              <a:t>REALISE</a:t>
            </a:r>
            <a:endParaRPr lang="fr-CM" b="1" dirty="0"/>
          </a:p>
        </p:txBody>
      </p:sp>
      <p:sp>
        <p:nvSpPr>
          <p:cNvPr id="3" name="Espace réservé du contenu 2">
            <a:extLst>
              <a:ext uri="{FF2B5EF4-FFF2-40B4-BE49-F238E27FC236}">
                <a16:creationId xmlns:a16="http://schemas.microsoft.com/office/drawing/2014/main" id="{4C9D0B19-6E84-45AC-B36B-5BB486879DAA}"/>
              </a:ext>
            </a:extLst>
          </p:cNvPr>
          <p:cNvSpPr>
            <a:spLocks noGrp="1"/>
          </p:cNvSpPr>
          <p:nvPr>
            <p:ph idx="1"/>
          </p:nvPr>
        </p:nvSpPr>
        <p:spPr>
          <a:xfrm>
            <a:off x="2589212" y="3705308"/>
            <a:ext cx="8915400" cy="2205914"/>
          </a:xfrm>
        </p:spPr>
        <p:txBody>
          <a:bodyPr/>
          <a:lstStyle/>
          <a:p>
            <a:pPr marL="0" indent="0">
              <a:buNone/>
            </a:pPr>
            <a:r>
              <a:rPr lang="fr-FR" b="1" i="1" dirty="0"/>
              <a:t>Un atelier de relecture organisé pour la relecture du draft 1 avec 41 participants du 21 au 23 Juin 2026</a:t>
            </a:r>
            <a:endParaRPr lang="fr-CM" b="1" i="1" dirty="0"/>
          </a:p>
        </p:txBody>
      </p:sp>
    </p:spTree>
    <p:extLst>
      <p:ext uri="{BB962C8B-B14F-4D97-AF65-F5344CB8AC3E}">
        <p14:creationId xmlns:p14="http://schemas.microsoft.com/office/powerpoint/2010/main" val="2363309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D11C4761-4DE2-432A-A5BD-3E7EED8CFBD7}"/>
              </a:ext>
            </a:extLst>
          </p:cNvPr>
          <p:cNvSpPr txBox="1">
            <a:spLocks/>
          </p:cNvSpPr>
          <p:nvPr/>
        </p:nvSpPr>
        <p:spPr>
          <a:xfrm>
            <a:off x="2745325" y="776510"/>
            <a:ext cx="8911687" cy="1280890"/>
          </a:xfrm>
          <a:prstGeom prst="rect">
            <a:avLst/>
          </a:prstGeom>
        </p:spPr>
        <p:txBody>
          <a:bodyPr vert="horz" lIns="91440" tIns="45720" rIns="91440" bIns="45720" rtlCol="0" anchor="t">
            <a:normAutofit fontScale="67500" lnSpcReduction="2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t>A13. organisation d'un atelier de 03 jours pour l'Elaboration du  document de plaidoyer sur les GAP des priorités non prises en compte dans les NC</a:t>
            </a:r>
          </a:p>
          <a:p>
            <a:r>
              <a:rPr lang="fr-FR" b="1" dirty="0">
                <a:solidFill>
                  <a:srgbClr val="FF0000"/>
                </a:solidFill>
              </a:rPr>
              <a:t>REALISE</a:t>
            </a:r>
            <a:endParaRPr lang="fr-CM" b="1" dirty="0">
              <a:solidFill>
                <a:srgbClr val="FF0000"/>
              </a:solidFill>
            </a:endParaRPr>
          </a:p>
        </p:txBody>
      </p:sp>
      <p:sp>
        <p:nvSpPr>
          <p:cNvPr id="6" name="Titre 1">
            <a:extLst>
              <a:ext uri="{FF2B5EF4-FFF2-40B4-BE49-F238E27FC236}">
                <a16:creationId xmlns:a16="http://schemas.microsoft.com/office/drawing/2014/main" id="{2C03ECC7-C5D0-42DB-8A97-123A850FEFBF}"/>
              </a:ext>
            </a:extLst>
          </p:cNvPr>
          <p:cNvSpPr txBox="1">
            <a:spLocks/>
          </p:cNvSpPr>
          <p:nvPr/>
        </p:nvSpPr>
        <p:spPr>
          <a:xfrm>
            <a:off x="2745325" y="2692774"/>
            <a:ext cx="8911687" cy="128089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t>Atelier tenu du 10 au 12 Juin 2026</a:t>
            </a:r>
            <a:endParaRPr lang="fr-CM" b="1" dirty="0"/>
          </a:p>
        </p:txBody>
      </p:sp>
    </p:spTree>
    <p:extLst>
      <p:ext uri="{BB962C8B-B14F-4D97-AF65-F5344CB8AC3E}">
        <p14:creationId xmlns:p14="http://schemas.microsoft.com/office/powerpoint/2010/main" val="343579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C94017-889B-4CAD-8C9A-CF448577A4B3}"/>
              </a:ext>
            </a:extLst>
          </p:cNvPr>
          <p:cNvSpPr>
            <a:spLocks noGrp="1"/>
          </p:cNvSpPr>
          <p:nvPr>
            <p:ph type="title"/>
          </p:nvPr>
        </p:nvSpPr>
        <p:spPr/>
        <p:txBody>
          <a:bodyPr/>
          <a:lstStyle/>
          <a:p>
            <a:r>
              <a:rPr lang="fr-FR" dirty="0"/>
              <a:t>AUTRES ACTIVITES</a:t>
            </a:r>
            <a:endParaRPr lang="fr-CM" dirty="0"/>
          </a:p>
        </p:txBody>
      </p:sp>
      <p:sp>
        <p:nvSpPr>
          <p:cNvPr id="3" name="Espace réservé du contenu 2">
            <a:extLst>
              <a:ext uri="{FF2B5EF4-FFF2-40B4-BE49-F238E27FC236}">
                <a16:creationId xmlns:a16="http://schemas.microsoft.com/office/drawing/2014/main" id="{07A9F197-22D8-4881-AB65-817B5956DD7E}"/>
              </a:ext>
            </a:extLst>
          </p:cNvPr>
          <p:cNvSpPr>
            <a:spLocks noGrp="1"/>
          </p:cNvSpPr>
          <p:nvPr>
            <p:ph idx="1"/>
          </p:nvPr>
        </p:nvSpPr>
        <p:spPr/>
        <p:txBody>
          <a:bodyPr/>
          <a:lstStyle/>
          <a:p>
            <a:r>
              <a:rPr lang="fr-FR" dirty="0"/>
              <a:t>ATELIER DE PREPARATION DE LA SOCIETE CIVILE AU GRANT MAKING </a:t>
            </a:r>
            <a:r>
              <a:rPr lang="fr-CM" dirty="0"/>
              <a:t> (EBOLOWA DU 03 AU 07 AOUT 2026) </a:t>
            </a:r>
            <a:r>
              <a:rPr lang="fr-CM" b="1" dirty="0">
                <a:solidFill>
                  <a:srgbClr val="FF0000"/>
                </a:solidFill>
              </a:rPr>
              <a:t>REALISE</a:t>
            </a:r>
            <a:r>
              <a:rPr lang="fr-CM" dirty="0"/>
              <a:t> AVEC LA PARTICIPATION DES 4 CANDIDATS AU PR DU GC8</a:t>
            </a:r>
            <a:endParaRPr lang="fr-FR" dirty="0"/>
          </a:p>
        </p:txBody>
      </p:sp>
    </p:spTree>
    <p:extLst>
      <p:ext uri="{BB962C8B-B14F-4D97-AF65-F5344CB8AC3E}">
        <p14:creationId xmlns:p14="http://schemas.microsoft.com/office/powerpoint/2010/main" val="2564525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17E7B7-8C8A-4CF1-96C2-4DFE1B217918}"/>
              </a:ext>
            </a:extLst>
          </p:cNvPr>
          <p:cNvSpPr>
            <a:spLocks noGrp="1"/>
          </p:cNvSpPr>
          <p:nvPr>
            <p:ph type="title"/>
          </p:nvPr>
        </p:nvSpPr>
        <p:spPr/>
        <p:txBody>
          <a:bodyPr/>
          <a:lstStyle/>
          <a:p>
            <a:r>
              <a:rPr lang="fr-FR" dirty="0"/>
              <a:t>Difficultés rencontrées</a:t>
            </a:r>
            <a:endParaRPr lang="fr-CM" dirty="0"/>
          </a:p>
        </p:txBody>
      </p:sp>
      <p:sp>
        <p:nvSpPr>
          <p:cNvPr id="5" name="Espace réservé du contenu 4">
            <a:extLst>
              <a:ext uri="{FF2B5EF4-FFF2-40B4-BE49-F238E27FC236}">
                <a16:creationId xmlns:a16="http://schemas.microsoft.com/office/drawing/2014/main" id="{B62B3370-D50B-4D56-9A3A-D9DBF073B647}"/>
              </a:ext>
            </a:extLst>
          </p:cNvPr>
          <p:cNvSpPr>
            <a:spLocks noGrp="1"/>
          </p:cNvSpPr>
          <p:nvPr>
            <p:ph idx="1"/>
          </p:nvPr>
        </p:nvSpPr>
        <p:spPr/>
        <p:txBody>
          <a:bodyPr/>
          <a:lstStyle/>
          <a:p>
            <a:r>
              <a:rPr lang="fr-FR" dirty="0"/>
              <a:t>Difficultés de planification et de coordination</a:t>
            </a:r>
          </a:p>
          <a:p>
            <a:r>
              <a:rPr lang="fr-CM" dirty="0"/>
              <a:t>Difficultés logistiques et opérationnelles</a:t>
            </a:r>
            <a:endParaRPr lang="fr-FR" dirty="0"/>
          </a:p>
          <a:p>
            <a:r>
              <a:rPr lang="fr-CM" dirty="0"/>
              <a:t>Difficultés de participation communautaire</a:t>
            </a:r>
            <a:endParaRPr lang="fr-FR" dirty="0"/>
          </a:p>
          <a:p>
            <a:r>
              <a:rPr lang="fr-FR" dirty="0"/>
              <a:t>Difficultés liées à la collecte des données</a:t>
            </a:r>
          </a:p>
          <a:p>
            <a:r>
              <a:rPr lang="fr-FR" dirty="0"/>
              <a:t>Difficultés techniques et programmatiques</a:t>
            </a:r>
          </a:p>
          <a:p>
            <a:r>
              <a:rPr lang="fr-FR" dirty="0"/>
              <a:t>Difficultés institutionnelles et de gouvernance</a:t>
            </a:r>
          </a:p>
          <a:p>
            <a:r>
              <a:rPr lang="fr-FR" dirty="0"/>
              <a:t>Difficultés financières</a:t>
            </a:r>
          </a:p>
        </p:txBody>
      </p:sp>
    </p:spTree>
    <p:extLst>
      <p:ext uri="{BB962C8B-B14F-4D97-AF65-F5344CB8AC3E}">
        <p14:creationId xmlns:p14="http://schemas.microsoft.com/office/powerpoint/2010/main" val="122050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F2060B-F68D-4279-8EB7-088238931C45}"/>
              </a:ext>
            </a:extLst>
          </p:cNvPr>
          <p:cNvSpPr>
            <a:spLocks noGrp="1"/>
          </p:cNvSpPr>
          <p:nvPr>
            <p:ph type="title"/>
          </p:nvPr>
        </p:nvSpPr>
        <p:spPr>
          <a:xfrm>
            <a:off x="2589213" y="552548"/>
            <a:ext cx="8911687" cy="926395"/>
          </a:xfrm>
        </p:spPr>
        <p:txBody>
          <a:bodyPr/>
          <a:lstStyle/>
          <a:p>
            <a:r>
              <a:rPr lang="fr-FR" dirty="0"/>
              <a:t>RESSOURCE FINANCIERE MOBILISE</a:t>
            </a:r>
            <a:endParaRPr lang="fr-CM" dirty="0"/>
          </a:p>
        </p:txBody>
      </p:sp>
      <p:graphicFrame>
        <p:nvGraphicFramePr>
          <p:cNvPr id="4" name="Tableau 4">
            <a:extLst>
              <a:ext uri="{FF2B5EF4-FFF2-40B4-BE49-F238E27FC236}">
                <a16:creationId xmlns:a16="http://schemas.microsoft.com/office/drawing/2014/main" id="{CE49AA43-B209-4022-9358-C288D8948332}"/>
              </a:ext>
            </a:extLst>
          </p:cNvPr>
          <p:cNvGraphicFramePr>
            <a:graphicFrameLocks noGrp="1"/>
          </p:cNvGraphicFramePr>
          <p:nvPr>
            <p:ph idx="1"/>
            <p:extLst>
              <p:ext uri="{D42A27DB-BD31-4B8C-83A1-F6EECF244321}">
                <p14:modId xmlns:p14="http://schemas.microsoft.com/office/powerpoint/2010/main" val="3570129858"/>
              </p:ext>
            </p:extLst>
          </p:nvPr>
        </p:nvGraphicFramePr>
        <p:xfrm>
          <a:off x="2040573" y="1465694"/>
          <a:ext cx="8915400" cy="5029200"/>
        </p:xfrm>
        <a:graphic>
          <a:graphicData uri="http://schemas.openxmlformats.org/drawingml/2006/table">
            <a:tbl>
              <a:tblPr firstRow="1" bandRow="1">
                <a:tableStyleId>{5C22544A-7EE6-4342-B048-85BDC9FD1C3A}</a:tableStyleId>
              </a:tblPr>
              <a:tblGrid>
                <a:gridCol w="4457700">
                  <a:extLst>
                    <a:ext uri="{9D8B030D-6E8A-4147-A177-3AD203B41FA5}">
                      <a16:colId xmlns:a16="http://schemas.microsoft.com/office/drawing/2014/main" val="3053666877"/>
                    </a:ext>
                  </a:extLst>
                </a:gridCol>
                <a:gridCol w="4457700">
                  <a:extLst>
                    <a:ext uri="{9D8B030D-6E8A-4147-A177-3AD203B41FA5}">
                      <a16:colId xmlns:a16="http://schemas.microsoft.com/office/drawing/2014/main" val="4248584661"/>
                    </a:ext>
                  </a:extLst>
                </a:gridCol>
              </a:tblGrid>
              <a:tr h="370840">
                <a:tc>
                  <a:txBody>
                    <a:bodyPr/>
                    <a:lstStyle/>
                    <a:p>
                      <a:pPr algn="ctr"/>
                      <a:r>
                        <a:rPr lang="fr-FR" sz="2400" dirty="0"/>
                        <a:t>Organisation</a:t>
                      </a:r>
                      <a:endParaRPr lang="fr-CM" sz="2400" dirty="0"/>
                    </a:p>
                  </a:txBody>
                  <a:tcPr/>
                </a:tc>
                <a:tc>
                  <a:txBody>
                    <a:bodyPr/>
                    <a:lstStyle/>
                    <a:p>
                      <a:pPr algn="ctr"/>
                      <a:r>
                        <a:rPr lang="fr-FR" sz="2400" dirty="0"/>
                        <a:t>Montant</a:t>
                      </a:r>
                      <a:endParaRPr lang="fr-CM" sz="2400" dirty="0"/>
                    </a:p>
                  </a:txBody>
                  <a:tcPr/>
                </a:tc>
                <a:extLst>
                  <a:ext uri="{0D108BD9-81ED-4DB2-BD59-A6C34878D82A}">
                    <a16:rowId xmlns:a16="http://schemas.microsoft.com/office/drawing/2014/main" val="4056991037"/>
                  </a:ext>
                </a:extLst>
              </a:tr>
              <a:tr h="370840">
                <a:tc>
                  <a:txBody>
                    <a:bodyPr/>
                    <a:lstStyle/>
                    <a:p>
                      <a:r>
                        <a:rPr lang="fr-FR" sz="2400" dirty="0"/>
                        <a:t>Care Cameroun</a:t>
                      </a:r>
                      <a:endParaRPr lang="fr-CM" sz="2400" dirty="0"/>
                    </a:p>
                  </a:txBody>
                  <a:tcPr/>
                </a:tc>
                <a:tc>
                  <a:txBody>
                    <a:bodyPr/>
                    <a:lstStyle/>
                    <a:p>
                      <a:pPr algn="r"/>
                      <a:r>
                        <a:rPr lang="fr-FR" sz="2400" dirty="0"/>
                        <a:t>26 900 000 XAF</a:t>
                      </a:r>
                      <a:endParaRPr lang="fr-CM" sz="2400" dirty="0"/>
                    </a:p>
                  </a:txBody>
                  <a:tcPr anchor="ctr"/>
                </a:tc>
                <a:extLst>
                  <a:ext uri="{0D108BD9-81ED-4DB2-BD59-A6C34878D82A}">
                    <a16:rowId xmlns:a16="http://schemas.microsoft.com/office/drawing/2014/main" val="3634666852"/>
                  </a:ext>
                </a:extLst>
              </a:tr>
              <a:tr h="370840">
                <a:tc>
                  <a:txBody>
                    <a:bodyPr/>
                    <a:lstStyle/>
                    <a:p>
                      <a:r>
                        <a:rPr lang="fr-FR" sz="2400" dirty="0"/>
                        <a:t>Plan International</a:t>
                      </a:r>
                      <a:endParaRPr lang="fr-CM" sz="2400" dirty="0"/>
                    </a:p>
                  </a:txBody>
                  <a:tcPr/>
                </a:tc>
                <a:tc>
                  <a:txBody>
                    <a:bodyPr/>
                    <a:lstStyle/>
                    <a:p>
                      <a:pPr algn="r"/>
                      <a:r>
                        <a:rPr lang="fr-FR" sz="2400" dirty="0"/>
                        <a:t>14 182 000 XAF</a:t>
                      </a:r>
                      <a:endParaRPr lang="fr-CM" sz="2400" dirty="0"/>
                    </a:p>
                  </a:txBody>
                  <a:tcPr anchor="ctr"/>
                </a:tc>
                <a:extLst>
                  <a:ext uri="{0D108BD9-81ED-4DB2-BD59-A6C34878D82A}">
                    <a16:rowId xmlns:a16="http://schemas.microsoft.com/office/drawing/2014/main" val="1594041323"/>
                  </a:ext>
                </a:extLst>
              </a:tr>
              <a:tr h="370840">
                <a:tc>
                  <a:txBody>
                    <a:bodyPr/>
                    <a:lstStyle/>
                    <a:p>
                      <a:r>
                        <a:rPr lang="fr-FR" sz="2400" dirty="0"/>
                        <a:t>JAPSSO</a:t>
                      </a:r>
                      <a:endParaRPr lang="fr-CM" sz="2400" dirty="0"/>
                    </a:p>
                  </a:txBody>
                  <a:tcPr/>
                </a:tc>
                <a:tc>
                  <a:txBody>
                    <a:bodyPr/>
                    <a:lstStyle/>
                    <a:p>
                      <a:pPr algn="r"/>
                      <a:r>
                        <a:rPr lang="fr-FR" sz="2400" dirty="0"/>
                        <a:t>  5 110 000 XAF</a:t>
                      </a:r>
                      <a:endParaRPr lang="fr-CM" sz="2400" dirty="0"/>
                    </a:p>
                  </a:txBody>
                  <a:tcPr anchor="ctr"/>
                </a:tc>
                <a:extLst>
                  <a:ext uri="{0D108BD9-81ED-4DB2-BD59-A6C34878D82A}">
                    <a16:rowId xmlns:a16="http://schemas.microsoft.com/office/drawing/2014/main" val="2825495398"/>
                  </a:ext>
                </a:extLst>
              </a:tr>
              <a:tr h="370840">
                <a:tc>
                  <a:txBody>
                    <a:bodyPr/>
                    <a:lstStyle/>
                    <a:p>
                      <a:r>
                        <a:rPr lang="fr-FR" sz="2400" dirty="0"/>
                        <a:t>Affirmative Action</a:t>
                      </a:r>
                      <a:endParaRPr lang="fr-CM" sz="2400" dirty="0"/>
                    </a:p>
                  </a:txBody>
                  <a:tcPr/>
                </a:tc>
                <a:tc>
                  <a:txBody>
                    <a:bodyPr/>
                    <a:lstStyle/>
                    <a:p>
                      <a:pPr algn="r"/>
                      <a:r>
                        <a:rPr lang="fr-FR" sz="2400" dirty="0"/>
                        <a:t>3 690 000 XAF + consultante</a:t>
                      </a:r>
                      <a:endParaRPr lang="fr-CM" sz="2400" dirty="0"/>
                    </a:p>
                  </a:txBody>
                  <a:tcPr anchor="ctr"/>
                </a:tc>
                <a:extLst>
                  <a:ext uri="{0D108BD9-81ED-4DB2-BD59-A6C34878D82A}">
                    <a16:rowId xmlns:a16="http://schemas.microsoft.com/office/drawing/2014/main" val="1280463903"/>
                  </a:ext>
                </a:extLst>
              </a:tr>
              <a:tr h="370840">
                <a:tc>
                  <a:txBody>
                    <a:bodyPr/>
                    <a:lstStyle/>
                    <a:p>
                      <a:r>
                        <a:rPr lang="fr-FR" sz="2400" dirty="0"/>
                        <a:t>CHP</a:t>
                      </a:r>
                      <a:endParaRPr lang="fr-CM" sz="2400" dirty="0"/>
                    </a:p>
                  </a:txBody>
                  <a:tcPr/>
                </a:tc>
                <a:tc>
                  <a:txBody>
                    <a:bodyPr/>
                    <a:lstStyle/>
                    <a:p>
                      <a:pPr algn="r"/>
                      <a:r>
                        <a:rPr lang="fr-FR" sz="2400" dirty="0"/>
                        <a:t>4 248 000 XAF</a:t>
                      </a:r>
                      <a:endParaRPr lang="fr-CM" sz="2400" dirty="0"/>
                    </a:p>
                  </a:txBody>
                  <a:tcPr anchor="ctr"/>
                </a:tc>
                <a:extLst>
                  <a:ext uri="{0D108BD9-81ED-4DB2-BD59-A6C34878D82A}">
                    <a16:rowId xmlns:a16="http://schemas.microsoft.com/office/drawing/2014/main" val="2171926611"/>
                  </a:ext>
                </a:extLst>
              </a:tr>
              <a:tr h="370840">
                <a:tc>
                  <a:txBody>
                    <a:bodyPr/>
                    <a:lstStyle/>
                    <a:p>
                      <a:r>
                        <a:rPr lang="fr-FR" sz="2400" dirty="0"/>
                        <a:t>FESADE</a:t>
                      </a:r>
                      <a:endParaRPr lang="fr-CM" sz="2400" dirty="0"/>
                    </a:p>
                  </a:txBody>
                  <a:tcPr/>
                </a:tc>
                <a:tc>
                  <a:txBody>
                    <a:bodyPr/>
                    <a:lstStyle/>
                    <a:p>
                      <a:pPr algn="r"/>
                      <a:r>
                        <a:rPr lang="fr-FR" sz="2400" dirty="0"/>
                        <a:t>800 000 XAF</a:t>
                      </a:r>
                      <a:endParaRPr lang="fr-CM" sz="2400" dirty="0"/>
                    </a:p>
                  </a:txBody>
                  <a:tcPr anchor="ctr"/>
                </a:tc>
                <a:extLst>
                  <a:ext uri="{0D108BD9-81ED-4DB2-BD59-A6C34878D82A}">
                    <a16:rowId xmlns:a16="http://schemas.microsoft.com/office/drawing/2014/main" val="307700509"/>
                  </a:ext>
                </a:extLst>
              </a:tr>
              <a:tr h="370840">
                <a:tc>
                  <a:txBody>
                    <a:bodyPr/>
                    <a:lstStyle/>
                    <a:p>
                      <a:r>
                        <a:rPr lang="fr-FR" sz="2400" dirty="0"/>
                        <a:t>ISA</a:t>
                      </a:r>
                      <a:endParaRPr lang="fr-CM" sz="2400" dirty="0"/>
                    </a:p>
                  </a:txBody>
                  <a:tcPr/>
                </a:tc>
                <a:tc>
                  <a:txBody>
                    <a:bodyPr/>
                    <a:lstStyle/>
                    <a:p>
                      <a:pPr algn="r"/>
                      <a:r>
                        <a:rPr lang="fr-FR" sz="2400" dirty="0"/>
                        <a:t>1 250 000 XAF</a:t>
                      </a:r>
                      <a:endParaRPr lang="fr-CM" sz="2400" dirty="0"/>
                    </a:p>
                  </a:txBody>
                  <a:tcPr anchor="ctr"/>
                </a:tc>
                <a:extLst>
                  <a:ext uri="{0D108BD9-81ED-4DB2-BD59-A6C34878D82A}">
                    <a16:rowId xmlns:a16="http://schemas.microsoft.com/office/drawing/2014/main" val="2605061247"/>
                  </a:ext>
                </a:extLst>
              </a:tr>
              <a:tr h="370840">
                <a:tc>
                  <a:txBody>
                    <a:bodyPr/>
                    <a:lstStyle/>
                    <a:p>
                      <a:r>
                        <a:rPr lang="fr-FR" sz="2400" dirty="0"/>
                        <a:t>GIZ</a:t>
                      </a:r>
                      <a:endParaRPr lang="fr-CM" sz="2400" dirty="0"/>
                    </a:p>
                  </a:txBody>
                  <a:tcPr/>
                </a:tc>
                <a:tc>
                  <a:txBody>
                    <a:bodyPr/>
                    <a:lstStyle/>
                    <a:p>
                      <a:pPr algn="r"/>
                      <a:r>
                        <a:rPr lang="fr-FR" sz="2400" dirty="0"/>
                        <a:t>11 000 000 XAF + consultant</a:t>
                      </a:r>
                      <a:endParaRPr lang="fr-CM" sz="2400" dirty="0"/>
                    </a:p>
                  </a:txBody>
                  <a:tcPr anchor="ctr"/>
                </a:tc>
                <a:extLst>
                  <a:ext uri="{0D108BD9-81ED-4DB2-BD59-A6C34878D82A}">
                    <a16:rowId xmlns:a16="http://schemas.microsoft.com/office/drawing/2014/main" val="1871115797"/>
                  </a:ext>
                </a:extLst>
              </a:tr>
              <a:tr h="370840">
                <a:tc>
                  <a:txBody>
                    <a:bodyPr/>
                    <a:lstStyle/>
                    <a:p>
                      <a:r>
                        <a:rPr lang="fr-FR" sz="2400" dirty="0"/>
                        <a:t>ACMS</a:t>
                      </a:r>
                      <a:endParaRPr lang="fr-CM" sz="2400" dirty="0"/>
                    </a:p>
                  </a:txBody>
                  <a:tcPr/>
                </a:tc>
                <a:tc>
                  <a:txBody>
                    <a:bodyPr/>
                    <a:lstStyle/>
                    <a:p>
                      <a:pPr algn="r"/>
                      <a:r>
                        <a:rPr lang="fr-FR" sz="2400" dirty="0"/>
                        <a:t>7 122 000 XAF</a:t>
                      </a:r>
                      <a:endParaRPr lang="fr-CM" sz="2400" dirty="0"/>
                    </a:p>
                  </a:txBody>
                  <a:tcPr anchor="ctr"/>
                </a:tc>
                <a:extLst>
                  <a:ext uri="{0D108BD9-81ED-4DB2-BD59-A6C34878D82A}">
                    <a16:rowId xmlns:a16="http://schemas.microsoft.com/office/drawing/2014/main" val="1859655546"/>
                  </a:ext>
                </a:extLst>
              </a:tr>
              <a:tr h="370840">
                <a:tc>
                  <a:txBody>
                    <a:bodyPr/>
                    <a:lstStyle/>
                    <a:p>
                      <a:r>
                        <a:rPr lang="fr-FR" sz="2400" dirty="0"/>
                        <a:t>FIS</a:t>
                      </a:r>
                      <a:endParaRPr lang="fr-CM" sz="2400" dirty="0"/>
                    </a:p>
                  </a:txBody>
                  <a:tcPr/>
                </a:tc>
                <a:tc>
                  <a:txBody>
                    <a:bodyPr/>
                    <a:lstStyle/>
                    <a:p>
                      <a:pPr algn="r"/>
                      <a:r>
                        <a:rPr lang="fr-FR" sz="2400" dirty="0"/>
                        <a:t>750 000 XAF</a:t>
                      </a:r>
                      <a:endParaRPr lang="fr-CM" sz="2400" dirty="0"/>
                    </a:p>
                  </a:txBody>
                  <a:tcPr anchor="ctr"/>
                </a:tc>
                <a:extLst>
                  <a:ext uri="{0D108BD9-81ED-4DB2-BD59-A6C34878D82A}">
                    <a16:rowId xmlns:a16="http://schemas.microsoft.com/office/drawing/2014/main" val="3906106897"/>
                  </a:ext>
                </a:extLst>
              </a:tr>
            </a:tbl>
          </a:graphicData>
        </a:graphic>
      </p:graphicFrame>
    </p:spTree>
    <p:extLst>
      <p:ext uri="{BB962C8B-B14F-4D97-AF65-F5344CB8AC3E}">
        <p14:creationId xmlns:p14="http://schemas.microsoft.com/office/powerpoint/2010/main" val="3339133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DDD535-6DED-457A-A82B-B7F399C78FD3}"/>
              </a:ext>
            </a:extLst>
          </p:cNvPr>
          <p:cNvSpPr>
            <a:spLocks noGrp="1"/>
          </p:cNvSpPr>
          <p:nvPr>
            <p:ph type="title"/>
          </p:nvPr>
        </p:nvSpPr>
        <p:spPr/>
        <p:txBody>
          <a:bodyPr/>
          <a:lstStyle/>
          <a:p>
            <a:endParaRPr lang="fr-CM"/>
          </a:p>
        </p:txBody>
      </p:sp>
      <p:pic>
        <p:nvPicPr>
          <p:cNvPr id="6" name="Espace réservé du contenu 5">
            <a:extLst>
              <a:ext uri="{FF2B5EF4-FFF2-40B4-BE49-F238E27FC236}">
                <a16:creationId xmlns:a16="http://schemas.microsoft.com/office/drawing/2014/main" id="{5A36574D-792F-4423-BA22-7619B602EA83}"/>
              </a:ext>
            </a:extLst>
          </p:cNvPr>
          <p:cNvPicPr>
            <a:picLocks noGrp="1" noChangeAspect="1"/>
          </p:cNvPicPr>
          <p:nvPr>
            <p:ph idx="1"/>
          </p:nvPr>
        </p:nvPicPr>
        <p:blipFill>
          <a:blip r:embed="rId2"/>
          <a:stretch>
            <a:fillRect/>
          </a:stretch>
        </p:blipFill>
        <p:spPr>
          <a:xfrm>
            <a:off x="6745578" y="321015"/>
            <a:ext cx="4784482" cy="6467816"/>
          </a:xfrm>
        </p:spPr>
      </p:pic>
      <p:pic>
        <p:nvPicPr>
          <p:cNvPr id="5" name="Image 4">
            <a:extLst>
              <a:ext uri="{FF2B5EF4-FFF2-40B4-BE49-F238E27FC236}">
                <a16:creationId xmlns:a16="http://schemas.microsoft.com/office/drawing/2014/main" id="{EF529FBA-214C-40C0-93BC-5274D88E63AD}"/>
              </a:ext>
            </a:extLst>
          </p:cNvPr>
          <p:cNvPicPr>
            <a:picLocks noChangeAspect="1"/>
          </p:cNvPicPr>
          <p:nvPr/>
        </p:nvPicPr>
        <p:blipFill>
          <a:blip r:embed="rId3"/>
          <a:stretch>
            <a:fillRect/>
          </a:stretch>
        </p:blipFill>
        <p:spPr>
          <a:xfrm>
            <a:off x="1524000" y="321015"/>
            <a:ext cx="4572000" cy="6467816"/>
          </a:xfrm>
          <a:prstGeom prst="rect">
            <a:avLst/>
          </a:prstGeom>
        </p:spPr>
      </p:pic>
    </p:spTree>
    <p:extLst>
      <p:ext uri="{BB962C8B-B14F-4D97-AF65-F5344CB8AC3E}">
        <p14:creationId xmlns:p14="http://schemas.microsoft.com/office/powerpoint/2010/main" val="2721659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10B54E-8AE0-4B68-859E-1CA1E5CD7F6F}"/>
              </a:ext>
            </a:extLst>
          </p:cNvPr>
          <p:cNvSpPr>
            <a:spLocks noGrp="1"/>
          </p:cNvSpPr>
          <p:nvPr>
            <p:ph type="title"/>
          </p:nvPr>
        </p:nvSpPr>
        <p:spPr/>
        <p:txBody>
          <a:bodyPr/>
          <a:lstStyle/>
          <a:p>
            <a:r>
              <a:rPr lang="fr-FR" dirty="0"/>
              <a:t>INTRODUCTION</a:t>
            </a:r>
            <a:endParaRPr lang="fr-CM" dirty="0"/>
          </a:p>
        </p:txBody>
      </p:sp>
      <p:sp>
        <p:nvSpPr>
          <p:cNvPr id="4" name="Titre 1">
            <a:extLst>
              <a:ext uri="{FF2B5EF4-FFF2-40B4-BE49-F238E27FC236}">
                <a16:creationId xmlns:a16="http://schemas.microsoft.com/office/drawing/2014/main" id="{F033FE52-7F2C-498D-A594-98907278FF36}"/>
              </a:ext>
            </a:extLst>
          </p:cNvPr>
          <p:cNvSpPr txBox="1">
            <a:spLocks/>
          </p:cNvSpPr>
          <p:nvPr/>
        </p:nvSpPr>
        <p:spPr>
          <a:xfrm>
            <a:off x="1470991" y="2047393"/>
            <a:ext cx="9947082" cy="3542373"/>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fr-FR" dirty="0"/>
              <a:t>Du </a:t>
            </a:r>
            <a:r>
              <a:rPr lang="fr-FR" b="1" i="1" dirty="0"/>
              <a:t>31 mars au 04 Juin</a:t>
            </a:r>
            <a:r>
              <a:rPr lang="fr-FR" dirty="0"/>
              <a:t>, un vaste processus de Dialogue Pays a été conduit afin de garantir une participation inclusive des communautés et des parties prenantes. Cette démarche a permis d’identifier, de documenter et de prioriser les besoins des populations affectées par le VIH, la Tuberculose et le Paludisme.</a:t>
            </a:r>
            <a:endParaRPr lang="fr-CM" dirty="0"/>
          </a:p>
        </p:txBody>
      </p:sp>
    </p:spTree>
    <p:extLst>
      <p:ext uri="{BB962C8B-B14F-4D97-AF65-F5344CB8AC3E}">
        <p14:creationId xmlns:p14="http://schemas.microsoft.com/office/powerpoint/2010/main" val="2235057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03205D-A3B6-4D0F-8F9C-0A135FAED42A}"/>
              </a:ext>
            </a:extLst>
          </p:cNvPr>
          <p:cNvSpPr>
            <a:spLocks noGrp="1"/>
          </p:cNvSpPr>
          <p:nvPr>
            <p:ph type="title"/>
          </p:nvPr>
        </p:nvSpPr>
        <p:spPr/>
        <p:txBody>
          <a:bodyPr/>
          <a:lstStyle/>
          <a:p>
            <a:r>
              <a:rPr lang="fr-FR" dirty="0"/>
              <a:t>REMERCIEMENTS</a:t>
            </a:r>
            <a:endParaRPr lang="fr-CM" dirty="0"/>
          </a:p>
        </p:txBody>
      </p:sp>
      <p:sp>
        <p:nvSpPr>
          <p:cNvPr id="3" name="Espace réservé du contenu 2">
            <a:extLst>
              <a:ext uri="{FF2B5EF4-FFF2-40B4-BE49-F238E27FC236}">
                <a16:creationId xmlns:a16="http://schemas.microsoft.com/office/drawing/2014/main" id="{4FF2F726-C85F-4C30-BB86-1CDB0A5967AD}"/>
              </a:ext>
            </a:extLst>
          </p:cNvPr>
          <p:cNvSpPr>
            <a:spLocks noGrp="1"/>
          </p:cNvSpPr>
          <p:nvPr>
            <p:ph idx="1"/>
          </p:nvPr>
        </p:nvSpPr>
        <p:spPr>
          <a:xfrm>
            <a:off x="1447137" y="1208597"/>
            <a:ext cx="10567284" cy="5454595"/>
          </a:xfrm>
        </p:spPr>
        <p:txBody>
          <a:bodyPr>
            <a:normAutofit fontScale="92500" lnSpcReduction="10000"/>
          </a:bodyPr>
          <a:lstStyle/>
          <a:p>
            <a:r>
              <a:rPr lang="fr-FR" sz="2000" dirty="0"/>
              <a:t>Au Président de la République du Cameroun</a:t>
            </a:r>
          </a:p>
          <a:p>
            <a:r>
              <a:rPr lang="fr-FR" sz="2000" dirty="0"/>
              <a:t>Au Gouvernement de la République du Cameroun</a:t>
            </a:r>
          </a:p>
          <a:p>
            <a:pPr algn="just"/>
            <a:r>
              <a:rPr lang="fr-FR" sz="2000" dirty="0"/>
              <a:t>Au Fonds mondial de lutte contre le VIH, la Tuberculose et le Paludisme, pour son soutien continu aux efforts du Cameroun dans la lutte contre les trois maladies et pour son attachement aux principes de participation communautaire</a:t>
            </a:r>
          </a:p>
          <a:p>
            <a:pPr algn="just"/>
            <a:r>
              <a:rPr lang="fr-FR" sz="2000" dirty="0"/>
              <a:t>À l’Instance de Coordination Nationale (ICN) du Cameroun, pour son leadership, sa coordination efficace et son engagement à garantir un processus inclusif, transparent et représentatif des différentes composantes de la riposte nationale</a:t>
            </a:r>
          </a:p>
          <a:p>
            <a:pPr algn="just"/>
            <a:r>
              <a:rPr lang="fr-FR" sz="2000" dirty="0"/>
              <a:t>Aux partenaires techniques et financiers, pour leur accompagnement stratégique, leur expertise technique et leurs contributions multiformes (GIZ, OMS, ONUSIDA, ETC…)</a:t>
            </a:r>
          </a:p>
          <a:p>
            <a:pPr algn="just"/>
            <a:r>
              <a:rPr lang="fr-FR" sz="2000" dirty="0"/>
              <a:t>Aux organisations de la société civile (JAPSSO, Affirmative Action, CHP, FIS, FESADE) aux organisations communautaires, aux réseaux de populations clés et vulnérables, aux associations de personnes vivant avec le VIH, aux survivants de la tuberculose, aux acteurs engagés dans la lutte contre le paludisme, aux organisations confessionnelles, aux organisations de femmes et de jeunes ainsi qu’au secteur privé, pour leur mobilisation exemplaire, leur participation active et leurs précieuses contributions à toutes les étapes du Dialogue Pays.</a:t>
            </a:r>
            <a:endParaRPr lang="fr-CM" sz="2000" dirty="0"/>
          </a:p>
        </p:txBody>
      </p:sp>
    </p:spTree>
    <p:extLst>
      <p:ext uri="{BB962C8B-B14F-4D97-AF65-F5344CB8AC3E}">
        <p14:creationId xmlns:p14="http://schemas.microsoft.com/office/powerpoint/2010/main" val="3650768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B85797-BDB4-4D05-AE7C-6FE96997F3F8}"/>
              </a:ext>
            </a:extLst>
          </p:cNvPr>
          <p:cNvSpPr>
            <a:spLocks noGrp="1"/>
          </p:cNvSpPr>
          <p:nvPr>
            <p:ph type="title"/>
          </p:nvPr>
        </p:nvSpPr>
        <p:spPr>
          <a:xfrm>
            <a:off x="1640156" y="3120820"/>
            <a:ext cx="8911687" cy="1280890"/>
          </a:xfrm>
        </p:spPr>
        <p:txBody>
          <a:bodyPr>
            <a:normAutofit/>
          </a:bodyPr>
          <a:lstStyle/>
          <a:p>
            <a:pPr algn="ctr"/>
            <a:r>
              <a:rPr lang="fr-FR" sz="7200" b="1" dirty="0"/>
              <a:t>MERCI</a:t>
            </a:r>
            <a:endParaRPr lang="fr-CM" sz="7200" b="1" dirty="0"/>
          </a:p>
        </p:txBody>
      </p:sp>
    </p:spTree>
    <p:extLst>
      <p:ext uri="{BB962C8B-B14F-4D97-AF65-F5344CB8AC3E}">
        <p14:creationId xmlns:p14="http://schemas.microsoft.com/office/powerpoint/2010/main" val="2070149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891B10-8B6A-47BD-A3AB-F47F68A853E3}"/>
              </a:ext>
            </a:extLst>
          </p:cNvPr>
          <p:cNvSpPr>
            <a:spLocks noGrp="1"/>
          </p:cNvSpPr>
          <p:nvPr>
            <p:ph type="title"/>
          </p:nvPr>
        </p:nvSpPr>
        <p:spPr>
          <a:xfrm>
            <a:off x="2417996" y="2429056"/>
            <a:ext cx="9095492" cy="1280890"/>
          </a:xfrm>
        </p:spPr>
        <p:txBody>
          <a:bodyPr>
            <a:normAutofit fontScale="90000"/>
          </a:bodyPr>
          <a:lstStyle/>
          <a:p>
            <a:pPr algn="ctr"/>
            <a:r>
              <a:rPr lang="fr-FR" b="1" dirty="0"/>
              <a:t>A1. Mise en place et Réunion de la </a:t>
            </a:r>
            <a:r>
              <a:rPr lang="fr-FR" b="1" dirty="0" err="1"/>
              <a:t>Task</a:t>
            </a:r>
            <a:r>
              <a:rPr lang="fr-FR" b="1" dirty="0"/>
              <a:t> force chaque lundi (au moins 8 réunions jusqu’au 7juin) </a:t>
            </a:r>
            <a:br>
              <a:rPr lang="fr-FR" b="1" dirty="0">
                <a:solidFill>
                  <a:srgbClr val="FF0000"/>
                </a:solidFill>
              </a:rPr>
            </a:br>
            <a:r>
              <a:rPr lang="fr-FR" b="1" dirty="0">
                <a:solidFill>
                  <a:srgbClr val="FF0000"/>
                </a:solidFill>
              </a:rPr>
              <a:t>REALISE</a:t>
            </a:r>
            <a:br>
              <a:rPr lang="fr-FR" b="1" dirty="0">
                <a:solidFill>
                  <a:srgbClr val="FF0000"/>
                </a:solidFill>
              </a:rPr>
            </a:br>
            <a:r>
              <a:rPr lang="fr-CM" b="1" dirty="0">
                <a:solidFill>
                  <a:schemeClr val="tx1"/>
                </a:solidFill>
                <a:latin typeface="Calibri" panose="020F0502020204030204" pitchFamily="34" charset="0"/>
                <a:cs typeface="Times New Roman" panose="02020603050405020304" pitchFamily="18" charset="0"/>
              </a:rPr>
              <a:t>D</a:t>
            </a:r>
            <a:r>
              <a:rPr lang="fr-CM"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écision N° 046/2026/NS/SPM/ICN/BE/SP/RSS du 20/04/2026</a:t>
            </a:r>
            <a:endParaRPr lang="fr-CM" b="1" dirty="0">
              <a:solidFill>
                <a:schemeClr val="tx1"/>
              </a:solidFill>
            </a:endParaRPr>
          </a:p>
        </p:txBody>
      </p:sp>
    </p:spTree>
    <p:extLst>
      <p:ext uri="{BB962C8B-B14F-4D97-AF65-F5344CB8AC3E}">
        <p14:creationId xmlns:p14="http://schemas.microsoft.com/office/powerpoint/2010/main" val="2536933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2D9BC7-B60D-4761-AAAE-6BBF53F19E5C}"/>
              </a:ext>
            </a:extLst>
          </p:cNvPr>
          <p:cNvSpPr>
            <a:spLocks noGrp="1"/>
          </p:cNvSpPr>
          <p:nvPr>
            <p:ph type="title"/>
          </p:nvPr>
        </p:nvSpPr>
        <p:spPr/>
        <p:txBody>
          <a:bodyPr>
            <a:noAutofit/>
          </a:bodyPr>
          <a:lstStyle/>
          <a:p>
            <a:pPr algn="ctr"/>
            <a:r>
              <a:rPr lang="fr-FR" sz="3200" b="1" dirty="0"/>
              <a:t>A2. Mobiliser une assistance Technique pour l’évaluation du plan opérationnel 2025 du plan quinquennal 2025-2029 droits humain (25 Avril-10 Mai 2026)</a:t>
            </a:r>
            <a:endParaRPr lang="fr-CM" sz="3200" b="1" dirty="0"/>
          </a:p>
        </p:txBody>
      </p:sp>
      <p:sp>
        <p:nvSpPr>
          <p:cNvPr id="3" name="Espace réservé du contenu 2">
            <a:extLst>
              <a:ext uri="{FF2B5EF4-FFF2-40B4-BE49-F238E27FC236}">
                <a16:creationId xmlns:a16="http://schemas.microsoft.com/office/drawing/2014/main" id="{B8708F44-64DF-4DBE-8E86-060978D85199}"/>
              </a:ext>
            </a:extLst>
          </p:cNvPr>
          <p:cNvSpPr>
            <a:spLocks noGrp="1"/>
          </p:cNvSpPr>
          <p:nvPr>
            <p:ph idx="1"/>
          </p:nvPr>
        </p:nvSpPr>
        <p:spPr>
          <a:xfrm>
            <a:off x="2589212" y="3429000"/>
            <a:ext cx="8915400" cy="2736663"/>
          </a:xfrm>
        </p:spPr>
        <p:txBody>
          <a:bodyPr>
            <a:normAutofit/>
          </a:bodyPr>
          <a:lstStyle/>
          <a:p>
            <a:pPr marL="0" indent="0">
              <a:buNone/>
            </a:pPr>
            <a:r>
              <a:rPr lang="fr-FR" sz="3200" b="1" dirty="0">
                <a:solidFill>
                  <a:srgbClr val="FF0000"/>
                </a:solidFill>
                <a:latin typeface="Calibri" panose="020F0502020204030204" pitchFamily="34" charset="0"/>
                <a:cs typeface="Times New Roman" panose="02020603050405020304" pitchFamily="18" charset="0"/>
              </a:rPr>
              <a:t>NON REALISE</a:t>
            </a:r>
            <a:endParaRPr lang="fr-CM" sz="3200" b="1" dirty="0">
              <a:solidFill>
                <a:srgbClr val="FF000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186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B4A46A-5F01-405A-9ABD-D9057D960F47}"/>
              </a:ext>
            </a:extLst>
          </p:cNvPr>
          <p:cNvSpPr>
            <a:spLocks noGrp="1"/>
          </p:cNvSpPr>
          <p:nvPr>
            <p:ph type="title"/>
          </p:nvPr>
        </p:nvSpPr>
        <p:spPr>
          <a:xfrm>
            <a:off x="2410045" y="2148110"/>
            <a:ext cx="8911687" cy="1280890"/>
          </a:xfrm>
        </p:spPr>
        <p:txBody>
          <a:bodyPr>
            <a:normAutofit fontScale="90000"/>
          </a:bodyPr>
          <a:lstStyle/>
          <a:p>
            <a:pPr algn="ctr"/>
            <a:r>
              <a:rPr lang="fr-FR" b="1" dirty="0"/>
              <a:t>A3. Organiser un atelier national  d'un  jour  pour le lancement du dialogue Pays </a:t>
            </a:r>
            <a:br>
              <a:rPr lang="fr-FR" b="1" dirty="0"/>
            </a:br>
            <a:r>
              <a:rPr lang="fr-FR" b="1" dirty="0"/>
              <a:t>(20 Mars 2026) </a:t>
            </a:r>
            <a:r>
              <a:rPr lang="fr-FR" b="1" dirty="0" err="1">
                <a:solidFill>
                  <a:srgbClr val="FF0000"/>
                </a:solidFill>
              </a:rPr>
              <a:t>realisé</a:t>
            </a:r>
            <a:endParaRPr lang="fr-CM" b="1" dirty="0">
              <a:solidFill>
                <a:srgbClr val="FF0000"/>
              </a:solidFill>
            </a:endParaRPr>
          </a:p>
        </p:txBody>
      </p:sp>
    </p:spTree>
    <p:extLst>
      <p:ext uri="{BB962C8B-B14F-4D97-AF65-F5344CB8AC3E}">
        <p14:creationId xmlns:p14="http://schemas.microsoft.com/office/powerpoint/2010/main" val="27523445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D9A669-7577-444A-B74A-C553D684A9DF}"/>
              </a:ext>
            </a:extLst>
          </p:cNvPr>
          <p:cNvSpPr>
            <a:spLocks noGrp="1"/>
          </p:cNvSpPr>
          <p:nvPr>
            <p:ph type="title"/>
          </p:nvPr>
        </p:nvSpPr>
        <p:spPr>
          <a:xfrm>
            <a:off x="2513411" y="1975831"/>
            <a:ext cx="9405593" cy="1944160"/>
          </a:xfrm>
        </p:spPr>
        <p:txBody>
          <a:bodyPr>
            <a:normAutofit fontScale="90000"/>
          </a:bodyPr>
          <a:lstStyle/>
          <a:p>
            <a:pPr algn="ctr"/>
            <a:r>
              <a:rPr lang="fr-FR" b="1" dirty="0"/>
              <a:t>A4. Identifier les experts et facilitateurs communautaire pour appuyer le dialogue pays et l'</a:t>
            </a:r>
            <a:r>
              <a:rPr lang="fr-FR" b="1" dirty="0" err="1"/>
              <a:t>elaboration</a:t>
            </a:r>
            <a:r>
              <a:rPr lang="fr-FR" b="1" dirty="0"/>
              <a:t> de la note conceptuelle</a:t>
            </a:r>
            <a:br>
              <a:rPr lang="fr-FR" b="1" dirty="0"/>
            </a:br>
            <a:r>
              <a:rPr lang="fr-FR" b="1" dirty="0"/>
              <a:t> </a:t>
            </a:r>
            <a:br>
              <a:rPr lang="fr-FR" b="1" dirty="0"/>
            </a:br>
            <a:r>
              <a:rPr lang="fr-FR" b="1" dirty="0"/>
              <a:t>(14 experts, 16 Superviseurs et 22 facilitateurs) </a:t>
            </a:r>
            <a:r>
              <a:rPr lang="fr-FR" b="1" dirty="0">
                <a:solidFill>
                  <a:srgbClr val="FF0000"/>
                </a:solidFill>
              </a:rPr>
              <a:t>REALISE</a:t>
            </a:r>
            <a:endParaRPr lang="fr-CM" b="1" dirty="0">
              <a:solidFill>
                <a:srgbClr val="FF0000"/>
              </a:solidFill>
            </a:endParaRPr>
          </a:p>
        </p:txBody>
      </p:sp>
    </p:spTree>
    <p:extLst>
      <p:ext uri="{BB962C8B-B14F-4D97-AF65-F5344CB8AC3E}">
        <p14:creationId xmlns:p14="http://schemas.microsoft.com/office/powerpoint/2010/main" val="409950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A8F911-C514-4D43-8B55-4E90FF3E42A5}"/>
              </a:ext>
            </a:extLst>
          </p:cNvPr>
          <p:cNvSpPr>
            <a:spLocks noGrp="1"/>
          </p:cNvSpPr>
          <p:nvPr>
            <p:ph type="title"/>
          </p:nvPr>
        </p:nvSpPr>
        <p:spPr/>
        <p:txBody>
          <a:bodyPr>
            <a:normAutofit fontScale="90000"/>
          </a:bodyPr>
          <a:lstStyle/>
          <a:p>
            <a:r>
              <a:rPr lang="fr-FR" b="1" dirty="0"/>
              <a:t>A5. Organiser un atelier national de 02 jours de validation des outils de collecte avec 25 participants (25-26 Mars 2026) </a:t>
            </a:r>
            <a:r>
              <a:rPr lang="fr-FR" b="1" dirty="0">
                <a:solidFill>
                  <a:srgbClr val="FF0000"/>
                </a:solidFill>
              </a:rPr>
              <a:t>REALISE</a:t>
            </a:r>
            <a:endParaRPr lang="fr-CM" b="1" dirty="0">
              <a:solidFill>
                <a:srgbClr val="FF0000"/>
              </a:solidFill>
            </a:endParaRPr>
          </a:p>
        </p:txBody>
      </p:sp>
    </p:spTree>
    <p:extLst>
      <p:ext uri="{BB962C8B-B14F-4D97-AF65-F5344CB8AC3E}">
        <p14:creationId xmlns:p14="http://schemas.microsoft.com/office/powerpoint/2010/main" val="4150579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492C93-EC09-40AA-9719-A23609055293}"/>
              </a:ext>
            </a:extLst>
          </p:cNvPr>
          <p:cNvSpPr>
            <a:spLocks noGrp="1"/>
          </p:cNvSpPr>
          <p:nvPr>
            <p:ph type="title"/>
          </p:nvPr>
        </p:nvSpPr>
        <p:spPr>
          <a:xfrm>
            <a:off x="1908313" y="1359672"/>
            <a:ext cx="9716494" cy="3140765"/>
          </a:xfrm>
        </p:spPr>
        <p:txBody>
          <a:bodyPr>
            <a:normAutofit/>
          </a:bodyPr>
          <a:lstStyle/>
          <a:p>
            <a:pPr algn="just"/>
            <a:r>
              <a:rPr lang="fr-FR" b="1" dirty="0"/>
              <a:t>A6. Organiser un atelier national  de 03  jours  pour l'orientation et la  formation des superviseurs/facilitateurs/personnes ressources nationaux du dialogue Pays (27 -29 Avril) </a:t>
            </a:r>
            <a:r>
              <a:rPr lang="fr-FR" b="1" dirty="0">
                <a:solidFill>
                  <a:srgbClr val="FF0000"/>
                </a:solidFill>
              </a:rPr>
              <a:t>REALISE</a:t>
            </a:r>
            <a:endParaRPr lang="fr-CM" b="1" dirty="0"/>
          </a:p>
        </p:txBody>
      </p:sp>
    </p:spTree>
    <p:extLst>
      <p:ext uri="{BB962C8B-B14F-4D97-AF65-F5344CB8AC3E}">
        <p14:creationId xmlns:p14="http://schemas.microsoft.com/office/powerpoint/2010/main" val="2640417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87108-25A8-467A-A3B2-C62CC8056147}"/>
              </a:ext>
            </a:extLst>
          </p:cNvPr>
          <p:cNvSpPr>
            <a:spLocks noGrp="1"/>
          </p:cNvSpPr>
          <p:nvPr>
            <p:ph type="title"/>
          </p:nvPr>
        </p:nvSpPr>
        <p:spPr>
          <a:xfrm>
            <a:off x="2162755" y="624110"/>
            <a:ext cx="9341857" cy="2548460"/>
          </a:xfrm>
        </p:spPr>
        <p:txBody>
          <a:bodyPr>
            <a:normAutofit/>
          </a:bodyPr>
          <a:lstStyle/>
          <a:p>
            <a:r>
              <a:rPr lang="fr-FR" b="1" dirty="0"/>
              <a:t>A7. organiser des descentes sur terrain/district de santé  pour  la collecte des données et en ligne (focus group, interview </a:t>
            </a:r>
            <a:r>
              <a:rPr lang="fr-FR" b="1" dirty="0" err="1"/>
              <a:t>etc</a:t>
            </a:r>
            <a:r>
              <a:rPr lang="fr-FR" b="1" dirty="0"/>
              <a:t>) 01-07 Mai 2026 </a:t>
            </a:r>
            <a:r>
              <a:rPr lang="fr-FR" b="1" dirty="0">
                <a:solidFill>
                  <a:srgbClr val="FF0000"/>
                </a:solidFill>
              </a:rPr>
              <a:t>REALISE</a:t>
            </a:r>
            <a:endParaRPr lang="fr-CM" b="1" dirty="0"/>
          </a:p>
        </p:txBody>
      </p:sp>
      <p:sp>
        <p:nvSpPr>
          <p:cNvPr id="3" name="Titre 1">
            <a:extLst>
              <a:ext uri="{FF2B5EF4-FFF2-40B4-BE49-F238E27FC236}">
                <a16:creationId xmlns:a16="http://schemas.microsoft.com/office/drawing/2014/main" id="{77F548C8-0686-43F4-9122-64714B14C3C0}"/>
              </a:ext>
            </a:extLst>
          </p:cNvPr>
          <p:cNvSpPr txBox="1">
            <a:spLocks/>
          </p:cNvSpPr>
          <p:nvPr/>
        </p:nvSpPr>
        <p:spPr>
          <a:xfrm>
            <a:off x="1979875" y="3295748"/>
            <a:ext cx="10042497" cy="2548460"/>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solidFill>
                  <a:schemeClr val="accent6">
                    <a:lumMod val="50000"/>
                  </a:schemeClr>
                </a:solidFill>
              </a:rPr>
              <a:t>Au total : 79 focus group organisées</a:t>
            </a:r>
          </a:p>
          <a:p>
            <a:r>
              <a:rPr lang="fr-FR" b="1" dirty="0">
                <a:solidFill>
                  <a:schemeClr val="accent6">
                    <a:lumMod val="50000"/>
                  </a:schemeClr>
                </a:solidFill>
              </a:rPr>
              <a:t>126 Organisations mobilisées</a:t>
            </a:r>
          </a:p>
          <a:p>
            <a:r>
              <a:rPr lang="fr-FR" b="1" dirty="0">
                <a:solidFill>
                  <a:schemeClr val="accent6">
                    <a:lumMod val="50000"/>
                  </a:schemeClr>
                </a:solidFill>
              </a:rPr>
              <a:t>1186 personnes touchées par les focus group</a:t>
            </a:r>
          </a:p>
          <a:p>
            <a:r>
              <a:rPr lang="fr-FR" b="1" dirty="0">
                <a:solidFill>
                  <a:schemeClr val="accent6">
                    <a:lumMod val="50000"/>
                  </a:schemeClr>
                </a:solidFill>
              </a:rPr>
              <a:t>1392 personnes  touchées a travers </a:t>
            </a:r>
            <a:r>
              <a:rPr lang="fr-FR" b="1" dirty="0" err="1">
                <a:solidFill>
                  <a:schemeClr val="accent6">
                    <a:lumMod val="50000"/>
                  </a:schemeClr>
                </a:solidFill>
              </a:rPr>
              <a:t>kobotoolbox</a:t>
            </a:r>
            <a:endParaRPr lang="fr-FR" b="1" dirty="0">
              <a:solidFill>
                <a:schemeClr val="accent6">
                  <a:lumMod val="50000"/>
                </a:schemeClr>
              </a:solidFill>
            </a:endParaRPr>
          </a:p>
          <a:p>
            <a:endParaRPr lang="fr-CM" b="1" dirty="0"/>
          </a:p>
        </p:txBody>
      </p:sp>
    </p:spTree>
    <p:extLst>
      <p:ext uri="{BB962C8B-B14F-4D97-AF65-F5344CB8AC3E}">
        <p14:creationId xmlns:p14="http://schemas.microsoft.com/office/powerpoint/2010/main" val="2040525092"/>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Override1.xml><?xml version="1.0" encoding="utf-8"?>
<a:themeOverride xmlns:a="http://schemas.openxmlformats.org/drawingml/2006/main">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themeOverride>
</file>

<file path=docProps/app.xml><?xml version="1.0" encoding="utf-8"?>
<Properties xmlns="http://schemas.openxmlformats.org/officeDocument/2006/extended-properties" xmlns:vt="http://schemas.openxmlformats.org/officeDocument/2006/docPropsVTypes">
  <Template/>
  <TotalTime>1116</TotalTime>
  <Words>835</Words>
  <Application>Microsoft Office PowerPoint</Application>
  <PresentationFormat>Grand écran</PresentationFormat>
  <Paragraphs>72</Paragraphs>
  <Slides>21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21</vt:i4>
      </vt:variant>
    </vt:vector>
  </HeadingPairs>
  <TitlesOfParts>
    <vt:vector size="26" baseType="lpstr">
      <vt:lpstr>Arial</vt:lpstr>
      <vt:lpstr>Calibri</vt:lpstr>
      <vt:lpstr>Century Gothic</vt:lpstr>
      <vt:lpstr>Wingdings 3</vt:lpstr>
      <vt:lpstr>Brin</vt:lpstr>
      <vt:lpstr>PRESENTATION DES RESULTATS DU DIALOGUE PAYS 2026</vt:lpstr>
      <vt:lpstr>INTRODUCTION</vt:lpstr>
      <vt:lpstr>A1. Mise en place et Réunion de la Task force chaque lundi (au moins 8 réunions jusqu’au 7juin)  REALISE Décision N° 046/2026/NS/SPM/ICN/BE/SP/RSS du 20/04/2026</vt:lpstr>
      <vt:lpstr>A2. Mobiliser une assistance Technique pour l’évaluation du plan opérationnel 2025 du plan quinquennal 2025-2029 droits humain (25 Avril-10 Mai 2026)</vt:lpstr>
      <vt:lpstr>A3. Organiser un atelier national  d'un  jour  pour le lancement du dialogue Pays  (20 Mars 2026) realisé</vt:lpstr>
      <vt:lpstr>A4. Identifier les experts et facilitateurs communautaire pour appuyer le dialogue pays et l'elaboration de la note conceptuelle   (14 experts, 16 Superviseurs et 22 facilitateurs) REALISE</vt:lpstr>
      <vt:lpstr>A5. Organiser un atelier national de 02 jours de validation des outils de collecte avec 25 participants (25-26 Mars 2026) REALISE</vt:lpstr>
      <vt:lpstr>A6. Organiser un atelier national  de 03  jours  pour l'orientation et la  formation des superviseurs/facilitateurs/personnes ressources nationaux du dialogue Pays (27 -29 Avril) REALISE</vt:lpstr>
      <vt:lpstr>A7. organiser des descentes sur terrain/district de santé  pour  la collecte des données et en ligne (focus group, interview etc) 01-07 Mai 2026 REALISE</vt:lpstr>
      <vt:lpstr>Présentation PowerPoint</vt:lpstr>
      <vt:lpstr>A8. Organiser 10 atelier  regionaux d’un jours pour la  restitution des besoins identifiés le 06-07 Mai 2026 REALISE</vt:lpstr>
      <vt:lpstr>A9. Organiser un atelier  Nationale de 03 jours pour la  validation des priorités pour la demande de financement (8 – 10 Mai 2026) REALISE</vt:lpstr>
      <vt:lpstr>A10. Assurer la participation du Groupe d'Experts (14) du dialogue pays/société civile aux retraites relatives à la rédaction de la note conceptuelle (Draft 0, Draft 1) REALISE</vt:lpstr>
      <vt:lpstr>A11. Organiser deux atelier national de 3 jours chacun de la société civile pour la relecture des differents Draft  de la NC - VIH-TB-PALU et transmission des inputs à l'ICN et au  comité de redaction de la NC REALISE</vt:lpstr>
      <vt:lpstr>Présentation PowerPoint</vt:lpstr>
      <vt:lpstr>AUTRES ACTIVITES</vt:lpstr>
      <vt:lpstr>Difficultés rencontrées</vt:lpstr>
      <vt:lpstr>RESSOURCE FINANCIERE MOBILISE</vt:lpstr>
      <vt:lpstr>Présentation PowerPoint</vt:lpstr>
      <vt:lpstr>REMERCIEMENTS</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DES PROPOSITIONS D’ACTIVITES DU DIALOGUE PAYS</dc:title>
  <dc:creator>serge djomo</dc:creator>
  <cp:lastModifiedBy>serge djomo</cp:lastModifiedBy>
  <cp:revision>34</cp:revision>
  <dcterms:created xsi:type="dcterms:W3CDTF">2026-04-02T09:44:36Z</dcterms:created>
  <dcterms:modified xsi:type="dcterms:W3CDTF">2026-08-12T14:32:27Z</dcterms:modified>
</cp:coreProperties>
</file>